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96" autoAdjust="0"/>
    <p:restoredTop sz="86467" autoAdjust="0"/>
  </p:normalViewPr>
  <p:slideViewPr>
    <p:cSldViewPr>
      <p:cViewPr varScale="1">
        <p:scale>
          <a:sx n="78" d="100"/>
          <a:sy n="78" d="100"/>
        </p:scale>
        <p:origin x="-84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rsbk-nm01\nfsteachers\WEIN\Eigene%20Dateien\excel07\dia97_4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-Arbeitsmappe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title>
      <c:tx>
        <c:rich>
          <a:bodyPr/>
          <a:lstStyle/>
          <a:p>
            <a:pPr>
              <a:defRPr/>
            </a:pPr>
            <a:r>
              <a:rPr lang="en-US"/>
              <a:t>EL vs. FL </a:t>
            </a:r>
            <a:r>
              <a:rPr lang="en-US" sz="1400"/>
              <a:t>(break-even-point)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0.10293474736977674"/>
          <c:y val="0.15788203557888605"/>
          <c:w val="0.82765738039090286"/>
          <c:h val="0.69174358413531656"/>
        </c:manualLayout>
      </c:layout>
      <c:lineChart>
        <c:grouping val="standard"/>
        <c:ser>
          <c:idx val="0"/>
          <c:order val="0"/>
          <c:tx>
            <c:strRef>
              <c:f>Tabelle1!$A$8</c:f>
              <c:strCache>
                <c:ptCount val="1"/>
                <c:pt idx="0">
                  <c:v>K(Fremd)</c:v>
                </c:pt>
              </c:strCache>
            </c:strRef>
          </c:tx>
          <c:spPr>
            <a:ln>
              <a:prstDash val="dash"/>
            </a:ln>
          </c:spPr>
          <c:marker>
            <c:symbol val="circle"/>
            <c:size val="23"/>
          </c:marker>
          <c:cat>
            <c:numRef>
              <c:f>Tabelle1!$B$7:$G$7</c:f>
              <c:numCache>
                <c:formatCode>General</c:formatCode>
                <c:ptCount val="6"/>
                <c:pt idx="0">
                  <c:v>0</c:v>
                </c:pt>
                <c:pt idx="1">
                  <c:v>50000</c:v>
                </c:pt>
                <c:pt idx="2">
                  <c:v>100000</c:v>
                </c:pt>
                <c:pt idx="3">
                  <c:v>150000</c:v>
                </c:pt>
                <c:pt idx="4">
                  <c:v>200000</c:v>
                </c:pt>
                <c:pt idx="5">
                  <c:v>250000</c:v>
                </c:pt>
              </c:numCache>
            </c:numRef>
          </c:cat>
          <c:val>
            <c:numRef>
              <c:f>Tabelle1!$B$8:$G$8</c:f>
              <c:numCache>
                <c:formatCode>General</c:formatCode>
                <c:ptCount val="6"/>
                <c:pt idx="0">
                  <c:v>0</c:v>
                </c:pt>
                <c:pt idx="1">
                  <c:v>11000</c:v>
                </c:pt>
                <c:pt idx="2">
                  <c:v>22000</c:v>
                </c:pt>
                <c:pt idx="3">
                  <c:v>33000</c:v>
                </c:pt>
                <c:pt idx="4">
                  <c:v>44000</c:v>
                </c:pt>
                <c:pt idx="5">
                  <c:v>55000</c:v>
                </c:pt>
              </c:numCache>
            </c:numRef>
          </c:val>
        </c:ser>
        <c:ser>
          <c:idx val="1"/>
          <c:order val="1"/>
          <c:tx>
            <c:strRef>
              <c:f>Tabelle1!$A$11</c:f>
              <c:strCache>
                <c:ptCount val="1"/>
                <c:pt idx="0">
                  <c:v>K(Eigen)</c:v>
                </c:pt>
              </c:strCache>
            </c:strRef>
          </c:tx>
          <c:cat>
            <c:numRef>
              <c:f>Tabelle1!$B$7:$G$7</c:f>
              <c:numCache>
                <c:formatCode>General</c:formatCode>
                <c:ptCount val="6"/>
                <c:pt idx="0">
                  <c:v>0</c:v>
                </c:pt>
                <c:pt idx="1">
                  <c:v>50000</c:v>
                </c:pt>
                <c:pt idx="2">
                  <c:v>100000</c:v>
                </c:pt>
                <c:pt idx="3">
                  <c:v>150000</c:v>
                </c:pt>
                <c:pt idx="4">
                  <c:v>200000</c:v>
                </c:pt>
                <c:pt idx="5">
                  <c:v>250000</c:v>
                </c:pt>
              </c:numCache>
            </c:numRef>
          </c:cat>
          <c:val>
            <c:numRef>
              <c:f>Tabelle1!$B$11:$G$11</c:f>
              <c:numCache>
                <c:formatCode>General</c:formatCode>
                <c:ptCount val="6"/>
                <c:pt idx="0">
                  <c:v>20000</c:v>
                </c:pt>
                <c:pt idx="1">
                  <c:v>26000</c:v>
                </c:pt>
                <c:pt idx="2">
                  <c:v>32000</c:v>
                </c:pt>
                <c:pt idx="3">
                  <c:v>38000</c:v>
                </c:pt>
                <c:pt idx="4">
                  <c:v>44000</c:v>
                </c:pt>
                <c:pt idx="5">
                  <c:v>50000</c:v>
                </c:pt>
              </c:numCache>
            </c:numRef>
          </c:val>
        </c:ser>
        <c:marker val="1"/>
        <c:axId val="10578944"/>
        <c:axId val="34059008"/>
      </c:lineChart>
      <c:catAx>
        <c:axId val="10578944"/>
        <c:scaling>
          <c:orientation val="minMax"/>
        </c:scaling>
        <c:axPos val="b"/>
        <c:title>
          <c:tx>
            <c:rich>
              <a:bodyPr rot="-1140000"/>
              <a:lstStyle/>
              <a:p>
                <a:pPr>
                  <a:defRPr/>
                </a:pPr>
                <a:r>
                  <a:rPr lang="en-US"/>
                  <a:t>Menge</a:t>
                </a:r>
              </a:p>
            </c:rich>
          </c:tx>
          <c:layout>
            <c:manualLayout>
              <c:xMode val="edge"/>
              <c:yMode val="edge"/>
              <c:x val="0.89926198311505467"/>
              <c:y val="0.76756926217556165"/>
            </c:manualLayout>
          </c:layout>
        </c:title>
        <c:numFmt formatCode="General" sourceLinked="1"/>
        <c:tickLblPos val="nextTo"/>
        <c:crossAx val="34059008"/>
        <c:crosses val="autoZero"/>
        <c:auto val="1"/>
        <c:lblAlgn val="ctr"/>
        <c:lblOffset val="100"/>
      </c:catAx>
      <c:valAx>
        <c:axId val="34059008"/>
        <c:scaling>
          <c:orientation val="minMax"/>
        </c:scaling>
        <c:axPos val="l"/>
        <c:majorGridlines/>
        <c:title>
          <c:tx>
            <c:rich>
              <a:bodyPr rot="1260000" vert="horz"/>
              <a:lstStyle/>
              <a:p>
                <a:pPr>
                  <a:defRPr/>
                </a:pPr>
                <a:r>
                  <a:rPr lang="en-US"/>
                  <a:t>Kosten</a:t>
                </a:r>
              </a:p>
            </c:rich>
          </c:tx>
          <c:layout>
            <c:manualLayout>
              <c:xMode val="edge"/>
              <c:yMode val="edge"/>
              <c:x val="2.0304568527918794E-2"/>
              <c:y val="2.4112350539515891E-2"/>
            </c:manualLayout>
          </c:layout>
        </c:title>
        <c:numFmt formatCode="General" sourceLinked="1"/>
        <c:tickLblPos val="nextTo"/>
        <c:crossAx val="1057894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13241953892819239"/>
          <c:y val="0.19406058617672797"/>
          <c:w val="0.15766540494512818"/>
          <c:h val="0.17300912156359338"/>
        </c:manualLayout>
      </c:layout>
      <c:spPr>
        <a:solidFill>
          <a:schemeClr val="bg1"/>
        </a:solidFill>
      </c:spPr>
    </c:legend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plotArea>
      <c:layout>
        <c:manualLayout>
          <c:layoutTarget val="inner"/>
          <c:xMode val="edge"/>
          <c:yMode val="edge"/>
          <c:x val="9.1166399338971513E-2"/>
          <c:y val="0.15710269836496674"/>
          <c:w val="0.79266464955769422"/>
          <c:h val="0.68947514595236414"/>
        </c:manualLayout>
      </c:layout>
      <c:barChart>
        <c:barDir val="col"/>
        <c:grouping val="clustered"/>
        <c:ser>
          <c:idx val="0"/>
          <c:order val="0"/>
          <c:tx>
            <c:strRef>
              <c:f>Tabelle1!$B$1</c:f>
              <c:strCache>
                <c:ptCount val="1"/>
                <c:pt idx="0">
                  <c:v>2002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Wau</c:v>
                </c:pt>
                <c:pt idx="1">
                  <c:v>Kau</c:v>
                </c:pt>
                <c:pt idx="2">
                  <c:v>Nau</c:v>
                </c:pt>
                <c:pt idx="3">
                  <c:v>Kau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120</c:v>
                </c:pt>
                <c:pt idx="1">
                  <c:v>180</c:v>
                </c:pt>
                <c:pt idx="2">
                  <c:v>220</c:v>
                </c:pt>
                <c:pt idx="3">
                  <c:v>180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2003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Wau</c:v>
                </c:pt>
                <c:pt idx="1">
                  <c:v>Kau</c:v>
                </c:pt>
                <c:pt idx="2">
                  <c:v>Nau</c:v>
                </c:pt>
                <c:pt idx="3">
                  <c:v>Kau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180</c:v>
                </c:pt>
                <c:pt idx="1">
                  <c:v>100</c:v>
                </c:pt>
                <c:pt idx="2">
                  <c:v>160</c:v>
                </c:pt>
                <c:pt idx="3">
                  <c:v>180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2004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Wau</c:v>
                </c:pt>
                <c:pt idx="1">
                  <c:v>Kau</c:v>
                </c:pt>
                <c:pt idx="2">
                  <c:v>Nau</c:v>
                </c:pt>
                <c:pt idx="3">
                  <c:v>Kau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140</c:v>
                </c:pt>
                <c:pt idx="1">
                  <c:v>140</c:v>
                </c:pt>
                <c:pt idx="2">
                  <c:v>170</c:v>
                </c:pt>
                <c:pt idx="3">
                  <c:v>290</c:v>
                </c:pt>
              </c:numCache>
            </c:numRef>
          </c:val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2005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Wau</c:v>
                </c:pt>
                <c:pt idx="1">
                  <c:v>Kau</c:v>
                </c:pt>
                <c:pt idx="2">
                  <c:v>Nau</c:v>
                </c:pt>
                <c:pt idx="3">
                  <c:v>Kau</c:v>
                </c:pt>
              </c:strCache>
            </c:strRef>
          </c:cat>
          <c:val>
            <c:numRef>
              <c:f>Tabelle1!$E$2:$E$5</c:f>
              <c:numCache>
                <c:formatCode>General</c:formatCode>
                <c:ptCount val="4"/>
                <c:pt idx="0">
                  <c:v>150</c:v>
                </c:pt>
                <c:pt idx="1">
                  <c:v>160</c:v>
                </c:pt>
                <c:pt idx="2">
                  <c:v>200</c:v>
                </c:pt>
                <c:pt idx="3">
                  <c:v>150</c:v>
                </c:pt>
              </c:numCache>
            </c:numRef>
          </c:val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2006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Wau</c:v>
                </c:pt>
                <c:pt idx="1">
                  <c:v>Kau</c:v>
                </c:pt>
                <c:pt idx="2">
                  <c:v>Nau</c:v>
                </c:pt>
                <c:pt idx="3">
                  <c:v>Kau</c:v>
                </c:pt>
              </c:strCache>
            </c:strRef>
          </c:cat>
          <c:val>
            <c:numRef>
              <c:f>Tabelle1!$F$2:$F$5</c:f>
              <c:numCache>
                <c:formatCode>General</c:formatCode>
                <c:ptCount val="4"/>
                <c:pt idx="0">
                  <c:v>200</c:v>
                </c:pt>
                <c:pt idx="1">
                  <c:v>180</c:v>
                </c:pt>
                <c:pt idx="2">
                  <c:v>250</c:v>
                </c:pt>
                <c:pt idx="3">
                  <c:v>130</c:v>
                </c:pt>
              </c:numCache>
            </c:numRef>
          </c:val>
        </c:ser>
        <c:axId val="72405760"/>
        <c:axId val="72407680"/>
      </c:barChart>
      <c:catAx>
        <c:axId val="72405760"/>
        <c:scaling>
          <c:orientation val="minMax"/>
        </c:scaling>
        <c:axPos val="b"/>
        <c:tickLblPos val="nextTo"/>
        <c:crossAx val="72407680"/>
        <c:crosses val="autoZero"/>
        <c:auto val="1"/>
        <c:lblAlgn val="ctr"/>
        <c:lblOffset val="100"/>
      </c:catAx>
      <c:valAx>
        <c:axId val="72407680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de-DE" dirty="0" smtClean="0"/>
                  <a:t>Umsatz</a:t>
                </a:r>
                <a:endParaRPr lang="de-DE" dirty="0"/>
              </a:p>
            </c:rich>
          </c:tx>
          <c:layout>
            <c:manualLayout>
              <c:xMode val="edge"/>
              <c:yMode val="edge"/>
              <c:x val="7.716049382716049E-3"/>
              <c:y val="3.1864820812719845E-2"/>
            </c:manualLayout>
          </c:layout>
        </c:title>
        <c:numFmt formatCode="General" sourceLinked="1"/>
        <c:tickLblPos val="nextTo"/>
        <c:crossAx val="7240576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de-DE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0.65313</cdr:x>
      <cdr:y>0.45833</cdr:y>
    </cdr:from>
    <cdr:to>
      <cdr:x>0.87479</cdr:x>
      <cdr:y>0.75</cdr:y>
    </cdr:to>
    <cdr:sp macro="" textlink="">
      <cdr:nvSpPr>
        <cdr:cNvPr id="2" name="Wolkenförmige Legende 1"/>
        <cdr:cNvSpPr/>
      </cdr:nvSpPr>
      <cdr:spPr>
        <a:xfrm xmlns:a="http://schemas.openxmlformats.org/drawingml/2006/main">
          <a:off x="3676650" y="1257300"/>
          <a:ext cx="1247775" cy="800100"/>
        </a:xfrm>
        <a:prstGeom xmlns:a="http://schemas.openxmlformats.org/drawingml/2006/main" prst="cloudCallout">
          <a:avLst>
            <a:gd name="adj1" fmla="val -286465"/>
            <a:gd name="adj2" fmla="val 83928"/>
          </a:avLst>
        </a:prstGeom>
        <a:solidFill xmlns:a="http://schemas.openxmlformats.org/drawingml/2006/main">
          <a:schemeClr val="bg1"/>
        </a:solidFill>
        <a:ln xmlns:a="http://schemas.openxmlformats.org/drawingml/2006/main">
          <a:prstDash val="sys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de-DE">
              <a:solidFill>
                <a:sysClr val="windowText" lastClr="000000"/>
              </a:solidFill>
            </a:rPr>
            <a:t>Wie ging das noch?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17D83-FC8B-4AD3-8F1C-3CDC34BA6785}" type="datetimeFigureOut">
              <a:rPr lang="de-DE" smtClean="0"/>
              <a:t>21.04.2010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CCCD-77D1-446D-B574-493C61677511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17D83-FC8B-4AD3-8F1C-3CDC34BA6785}" type="datetimeFigureOut">
              <a:rPr lang="de-DE" smtClean="0"/>
              <a:t>21.04.2010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CCCD-77D1-446D-B574-493C61677511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17D83-FC8B-4AD3-8F1C-3CDC34BA6785}" type="datetimeFigureOut">
              <a:rPr lang="de-DE" smtClean="0"/>
              <a:t>21.04.2010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CCCD-77D1-446D-B574-493C61677511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17D83-FC8B-4AD3-8F1C-3CDC34BA6785}" type="datetimeFigureOut">
              <a:rPr lang="de-DE" smtClean="0"/>
              <a:t>21.04.2010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CCCD-77D1-446D-B574-493C61677511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17D83-FC8B-4AD3-8F1C-3CDC34BA6785}" type="datetimeFigureOut">
              <a:rPr lang="de-DE" smtClean="0"/>
              <a:t>21.04.2010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CCCD-77D1-446D-B574-493C61677511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17D83-FC8B-4AD3-8F1C-3CDC34BA6785}" type="datetimeFigureOut">
              <a:rPr lang="de-DE" smtClean="0"/>
              <a:t>21.04.2010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CCCD-77D1-446D-B574-493C61677511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17D83-FC8B-4AD3-8F1C-3CDC34BA6785}" type="datetimeFigureOut">
              <a:rPr lang="de-DE" smtClean="0"/>
              <a:t>21.04.2010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CCCD-77D1-446D-B574-493C61677511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17D83-FC8B-4AD3-8F1C-3CDC34BA6785}" type="datetimeFigureOut">
              <a:rPr lang="de-DE" smtClean="0"/>
              <a:t>21.04.2010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CCCD-77D1-446D-B574-493C61677511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17D83-FC8B-4AD3-8F1C-3CDC34BA6785}" type="datetimeFigureOut">
              <a:rPr lang="de-DE" smtClean="0"/>
              <a:t>21.04.2010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CCCD-77D1-446D-B574-493C61677511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17D83-FC8B-4AD3-8F1C-3CDC34BA6785}" type="datetimeFigureOut">
              <a:rPr lang="de-DE" smtClean="0"/>
              <a:t>21.04.2010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CCCD-77D1-446D-B574-493C61677511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17D83-FC8B-4AD3-8F1C-3CDC34BA6785}" type="datetimeFigureOut">
              <a:rPr lang="de-DE" smtClean="0"/>
              <a:t>21.04.2010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CCCD-77D1-446D-B574-493C61677511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17D83-FC8B-4AD3-8F1C-3CDC34BA6785}" type="datetimeFigureOut">
              <a:rPr lang="de-DE" smtClean="0"/>
              <a:t>21.04.2010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7CCCD-77D1-446D-B574-493C61677511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85786" y="500042"/>
            <a:ext cx="7772400" cy="1470025"/>
          </a:xfrm>
        </p:spPr>
        <p:txBody>
          <a:bodyPr/>
          <a:lstStyle/>
          <a:p>
            <a:r>
              <a:rPr lang="de-DE" dirty="0" err="1" smtClean="0"/>
              <a:t>Exceldiagramm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00166" y="4857760"/>
            <a:ext cx="6400800" cy="1752600"/>
          </a:xfrm>
        </p:spPr>
        <p:txBody>
          <a:bodyPr/>
          <a:lstStyle/>
          <a:p>
            <a:r>
              <a:rPr lang="de-DE" dirty="0" smtClean="0"/>
              <a:t>per Kopie eingefügt und animiert</a:t>
            </a:r>
          </a:p>
          <a:p>
            <a:r>
              <a:rPr lang="de-DE" dirty="0" smtClean="0"/>
              <a:t>bei Effektoptionen letzte Karte bearbeiten!!!</a:t>
            </a:r>
          </a:p>
        </p:txBody>
      </p:sp>
      <p:graphicFrame>
        <p:nvGraphicFramePr>
          <p:cNvPr id="4" name="Diagramm 3"/>
          <p:cNvGraphicFramePr/>
          <p:nvPr/>
        </p:nvGraphicFramePr>
        <p:xfrm>
          <a:off x="1757362" y="2057400"/>
          <a:ext cx="562927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category" animBg="0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Powerpointdiagramm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500034" y="121442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000100" y="5786454"/>
            <a:ext cx="7286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in Powerpoint: EINFÜGEN -&gt;Diagramm-&gt; im erscheinenden Excel die </a:t>
            </a:r>
            <a:r>
              <a:rPr lang="de-DE" smtClean="0"/>
              <a:t>Daten eingeben…..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chart seriesIdx="2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chart seriesIdx="3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4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chart seriesIdx="4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4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4">
                                            <p:graphicEl>
                                              <a:chart seriesIdx="2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4">
                                            <p:graphicEl>
                                              <a:chart seriesIdx="3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4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4">
                                            <p:graphicEl>
                                              <a:chart seriesIdx="4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4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4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4">
                                            <p:graphicEl>
                                              <a:chart seriesIdx="2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4">
                                            <p:graphicEl>
                                              <a:chart seriesIdx="3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4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2000"/>
                                        <p:tgtEl>
                                          <p:spTgt spid="4">
                                            <p:graphicEl>
                                              <a:chart seriesIdx="4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" dur="2000"/>
                                        <p:tgtEl>
                                          <p:spTgt spid="4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7" dur="2000"/>
                                        <p:tgtEl>
                                          <p:spTgt spid="4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2000"/>
                                        <p:tgtEl>
                                          <p:spTgt spid="4">
                                            <p:graphicEl>
                                              <a:chart seriesIdx="2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7" dur="2000"/>
                                        <p:tgtEl>
                                          <p:spTgt spid="4">
                                            <p:graphicEl>
                                              <a:chart seriesIdx="3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4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2" dur="2000"/>
                                        <p:tgtEl>
                                          <p:spTgt spid="4">
                                            <p:graphicEl>
                                              <a:chart seriesIdx="4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categoryEl" animBg="0"/>
        </p:bldSub>
      </p:bldGraphic>
    </p:bld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Bildschirmpräsentation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Larissa-Design</vt:lpstr>
      <vt:lpstr>Exceldiagramm</vt:lpstr>
      <vt:lpstr>Powerpointdiagramm</vt:lpstr>
    </vt:vector>
  </TitlesOfParts>
  <Company>Robert-Schumann-Berufskolleg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Exceldiagramm</dc:title>
  <dc:creator>hhadmin</dc:creator>
  <cp:lastModifiedBy>hhadmin</cp:lastModifiedBy>
  <cp:revision>3</cp:revision>
  <dcterms:created xsi:type="dcterms:W3CDTF">2010-04-21T10:01:27Z</dcterms:created>
  <dcterms:modified xsi:type="dcterms:W3CDTF">2010-04-21T10:19:06Z</dcterms:modified>
</cp:coreProperties>
</file>